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71" r:id="rId9"/>
    <p:sldId id="263" r:id="rId10"/>
    <p:sldId id="272" r:id="rId11"/>
    <p:sldId id="264" r:id="rId12"/>
    <p:sldId id="273" r:id="rId13"/>
    <p:sldId id="265" r:id="rId14"/>
    <p:sldId id="274" r:id="rId15"/>
    <p:sldId id="266" r:id="rId16"/>
    <p:sldId id="275" r:id="rId17"/>
    <p:sldId id="267" r:id="rId18"/>
    <p:sldId id="276" r:id="rId19"/>
    <p:sldId id="268" r:id="rId20"/>
    <p:sldId id="277" r:id="rId21"/>
    <p:sldId id="269" r:id="rId22"/>
    <p:sldId id="278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5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3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788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113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284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63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1796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306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110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533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37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692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C242BB6-28C1-41DA-8068-1E7348A6614F}" type="datetimeFigureOut">
              <a:rPr lang="id-ID" smtClean="0"/>
              <a:t>29/07/2020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C1845EE-08C9-42AA-B812-4E57ABA7E5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379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cl.us/Geospatial_data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350E-7EE0-4E03-A7D5-D3A7C31C8A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Finding a suitable area for burger queen joints</a:t>
            </a:r>
            <a:endParaRPr lang="id-ID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69E06-AD32-43E3-A766-B505AEB56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Garry Putranto Arimurti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339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58AE-66EF-450A-BE44-2C3D432A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Downtown Toronto Area Coordinates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6D2BCC-F45C-4DAA-9E74-5D094BA2C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260804"/>
              </p:ext>
            </p:extLst>
          </p:nvPr>
        </p:nvGraphicFramePr>
        <p:xfrm>
          <a:off x="1143000" y="2310937"/>
          <a:ext cx="9872664" cy="332509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468166">
                  <a:extLst>
                    <a:ext uri="{9D8B030D-6E8A-4147-A177-3AD203B41FA5}">
                      <a16:colId xmlns:a16="http://schemas.microsoft.com/office/drawing/2014/main" val="1115971046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2504815977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50624314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920388137"/>
                    </a:ext>
                  </a:extLst>
                </a:gridCol>
              </a:tblGrid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Latitude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Longitude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/>
                        <a:t>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335235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43.648052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-79.387662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50643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43.652350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-</a:t>
                      </a:r>
                      <a:r>
                        <a:rPr lang="en-US" sz="1800" dirty="0"/>
                        <a:t>79.</a:t>
                      </a:r>
                      <a:r>
                        <a:rPr lang="id-ID" dirty="0"/>
                        <a:t>381107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710508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43.648685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-</a:t>
                      </a:r>
                      <a:r>
                        <a:rPr lang="id-ID" dirty="0"/>
                        <a:t>79.377937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56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559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0D376-679C-4474-A956-AC3BA4EE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200" b="1" cap="all" dirty="0" err="1">
                <a:solidFill>
                  <a:srgbClr val="FFFFFF"/>
                </a:solidFill>
              </a:rPr>
              <a:t>etobicoke</a:t>
            </a:r>
            <a:endParaRPr lang="en-US" sz="4200" b="1" cap="all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71A4AF-4822-4009-8342-A7DB1FA7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r="23038" b="-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8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58AE-66EF-450A-BE44-2C3D432A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Etobicoke Area Coordinates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6D2BCC-F45C-4DAA-9E74-5D094BA2C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603817"/>
              </p:ext>
            </p:extLst>
          </p:nvPr>
        </p:nvGraphicFramePr>
        <p:xfrm>
          <a:off x="1143000" y="2310937"/>
          <a:ext cx="9872664" cy="332509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468166">
                  <a:extLst>
                    <a:ext uri="{9D8B030D-6E8A-4147-A177-3AD203B41FA5}">
                      <a16:colId xmlns:a16="http://schemas.microsoft.com/office/drawing/2014/main" val="1115971046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2504815977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50624314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920388137"/>
                    </a:ext>
                  </a:extLst>
                </a:gridCol>
              </a:tblGrid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Latitude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Longitude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/>
                        <a:t>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335235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43.684930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-79.610814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50643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43.612806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-79.559362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710508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43.637401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-</a:t>
                      </a:r>
                      <a:r>
                        <a:rPr lang="id-ID" dirty="0"/>
                        <a:t>79.509577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56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6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0D376-679C-4474-A956-AC3BA4EE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2800" b="1" cap="all" dirty="0" err="1">
                <a:solidFill>
                  <a:srgbClr val="FFFFFF"/>
                </a:solidFill>
              </a:rPr>
              <a:t>scarborough</a:t>
            </a:r>
            <a:endParaRPr lang="en-US" sz="2800" b="1" cap="all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71A4AF-4822-4009-8342-A7DB1FA7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r="16133" b="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9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58AE-66EF-450A-BE44-2C3D432A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Scarborough Area Coordinates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6D2BCC-F45C-4DAA-9E74-5D094BA2C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700683"/>
              </p:ext>
            </p:extLst>
          </p:nvPr>
        </p:nvGraphicFramePr>
        <p:xfrm>
          <a:off x="1143000" y="2310937"/>
          <a:ext cx="9872664" cy="332509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468166">
                  <a:extLst>
                    <a:ext uri="{9D8B030D-6E8A-4147-A177-3AD203B41FA5}">
                      <a16:colId xmlns:a16="http://schemas.microsoft.com/office/drawing/2014/main" val="1115971046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2504815977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50624314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920388137"/>
                    </a:ext>
                  </a:extLst>
                </a:gridCol>
              </a:tblGrid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Latitude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Longitude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/>
                        <a:t>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335235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43.726828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-79.280640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50643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43.789862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-79.183114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710508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43.790821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-79.296103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56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7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0D376-679C-4474-A956-AC3BA4EE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b="1" cap="all" dirty="0">
                <a:solidFill>
                  <a:srgbClr val="FFFFFF"/>
                </a:solidFill>
              </a:rPr>
              <a:t>East </a:t>
            </a:r>
            <a:r>
              <a:rPr lang="en-US" b="1" cap="all" dirty="0" err="1">
                <a:solidFill>
                  <a:srgbClr val="FFFFFF"/>
                </a:solidFill>
              </a:rPr>
              <a:t>york</a:t>
            </a:r>
            <a:endParaRPr lang="en-US" b="1" cap="all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71A4AF-4822-4009-8342-A7DB1FA7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2" r="8035" b="-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58AE-66EF-450A-BE44-2C3D432A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 York Area Coordinates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6D2BCC-F45C-4DAA-9E74-5D094BA2C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379925"/>
              </p:ext>
            </p:extLst>
          </p:nvPr>
        </p:nvGraphicFramePr>
        <p:xfrm>
          <a:off x="1143000" y="2310937"/>
          <a:ext cx="9872664" cy="332509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468166">
                  <a:extLst>
                    <a:ext uri="{9D8B030D-6E8A-4147-A177-3AD203B41FA5}">
                      <a16:colId xmlns:a16="http://schemas.microsoft.com/office/drawing/2014/main" val="1115971046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2504815977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50624314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920388137"/>
                    </a:ext>
                  </a:extLst>
                </a:gridCol>
              </a:tblGrid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Latitude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Longitude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/>
                        <a:t>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335235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43.679750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-79.313439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50643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43.679343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-79.346659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710508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43.707899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-79.344037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56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69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0D376-679C-4474-A956-AC3BA4EE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400" b="1" cap="all" dirty="0" err="1">
                <a:solidFill>
                  <a:srgbClr val="FFFFFF"/>
                </a:solidFill>
              </a:rPr>
              <a:t>york</a:t>
            </a:r>
            <a:endParaRPr lang="en-US" sz="5400" b="1" cap="all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71A4AF-4822-4009-8342-A7DB1FA7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1" r="8444" b="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0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58AE-66EF-450A-BE44-2C3D432A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York Area Coordinates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6D2BCC-F45C-4DAA-9E74-5D094BA2C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9581329"/>
              </p:ext>
            </p:extLst>
          </p:nvPr>
        </p:nvGraphicFramePr>
        <p:xfrm>
          <a:off x="1143000" y="2310937"/>
          <a:ext cx="9872664" cy="332509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468166">
                  <a:extLst>
                    <a:ext uri="{9D8B030D-6E8A-4147-A177-3AD203B41FA5}">
                      <a16:colId xmlns:a16="http://schemas.microsoft.com/office/drawing/2014/main" val="1115971046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2504815977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50624314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920388137"/>
                    </a:ext>
                  </a:extLst>
                </a:gridCol>
              </a:tblGrid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Latitude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Longitude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/>
                        <a:t>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335235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43.684366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-79.437440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50643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44.353646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-79.649221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710508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43.886043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-79.304222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56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26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0D376-679C-4474-A956-AC3BA4EE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800" b="1" cap="all" dirty="0">
                <a:solidFill>
                  <a:srgbClr val="FFFFFF"/>
                </a:solidFill>
              </a:rPr>
              <a:t>West </a:t>
            </a:r>
            <a:r>
              <a:rPr lang="en-US" sz="4800" b="1" cap="all" dirty="0" err="1">
                <a:solidFill>
                  <a:srgbClr val="FFFFFF"/>
                </a:solidFill>
              </a:rPr>
              <a:t>toronto</a:t>
            </a:r>
            <a:endParaRPr lang="en-US" sz="4800" b="1" cap="all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71A4AF-4822-4009-8342-A7DB1FA7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" r="22094" b="-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7864-A8FC-4164-9CEE-4123D3ED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C940-24DB-4CBA-BAF1-7744A0AE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CEO of Burger Queen wanted to open 3 new branches in each borough in Toronto excluding East Toronto and Central Toronto</a:t>
            </a:r>
          </a:p>
          <a:p>
            <a:r>
              <a:rPr lang="en-US" dirty="0"/>
              <a:t>As the brand is relatively new, the CEO wanted 3 specific areas where it is not too close to rival joints to prevent early rival clash</a:t>
            </a:r>
          </a:p>
          <a:p>
            <a:r>
              <a:rPr lang="en-US" dirty="0"/>
              <a:t>However, it shouldn’t be too far to prevent lack of customer by opening in a low population area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1755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58AE-66EF-450A-BE44-2C3D432A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West Toronto Coordinates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6D2BCC-F45C-4DAA-9E74-5D094BA2C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103938"/>
              </p:ext>
            </p:extLst>
          </p:nvPr>
        </p:nvGraphicFramePr>
        <p:xfrm>
          <a:off x="1143000" y="2310937"/>
          <a:ext cx="9872664" cy="332509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468166">
                  <a:extLst>
                    <a:ext uri="{9D8B030D-6E8A-4147-A177-3AD203B41FA5}">
                      <a16:colId xmlns:a16="http://schemas.microsoft.com/office/drawing/2014/main" val="1115971046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2504815977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50624314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920388137"/>
                    </a:ext>
                  </a:extLst>
                </a:gridCol>
              </a:tblGrid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Latitude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Longitude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/>
                        <a:t>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335235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43.656157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-79.414795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50643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43.665515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-79.457567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710508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43.645609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-79.504557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56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433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0D376-679C-4474-A956-AC3BA4EE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cap="all" dirty="0" err="1">
                <a:solidFill>
                  <a:srgbClr val="FFFFFF"/>
                </a:solidFill>
              </a:rPr>
              <a:t>mississauga</a:t>
            </a:r>
            <a:endParaRPr lang="en-US" sz="3600" b="1" cap="all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71A4AF-4822-4009-8342-A7DB1FA7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5" r="16241" b="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44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58AE-66EF-450A-BE44-2C3D432A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Mississauga Coordinates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6D2BCC-F45C-4DAA-9E74-5D094BA2C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776230"/>
              </p:ext>
            </p:extLst>
          </p:nvPr>
        </p:nvGraphicFramePr>
        <p:xfrm>
          <a:off x="1143000" y="2310937"/>
          <a:ext cx="9872664" cy="332509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468166">
                  <a:extLst>
                    <a:ext uri="{9D8B030D-6E8A-4147-A177-3AD203B41FA5}">
                      <a16:colId xmlns:a16="http://schemas.microsoft.com/office/drawing/2014/main" val="1115971046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2504815977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50624314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920388137"/>
                    </a:ext>
                  </a:extLst>
                </a:gridCol>
              </a:tblGrid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Latitude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Longitude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/>
                        <a:t>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335235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43.576159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-79.720029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50643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43.591486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-79.630629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710508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43.673471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dirty="0"/>
                        <a:t>-79.625325</a:t>
                      </a:r>
                      <a:endParaRPr lang="id-ID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56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71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58AE-66EF-450A-BE44-2C3D432A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E0F43-F878-468A-9CEB-6CD5CA6F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have 3  coordinates from each borough to build our joints</a:t>
            </a:r>
          </a:p>
          <a:p>
            <a:r>
              <a:rPr lang="en-US" dirty="0"/>
              <a:t>To translate it to street name, we can simply search for the coordinate in Google Maps</a:t>
            </a:r>
          </a:p>
          <a:p>
            <a:r>
              <a:rPr lang="en-US" dirty="0"/>
              <a:t>As we are using </a:t>
            </a:r>
            <a:r>
              <a:rPr lang="en-US" dirty="0" err="1"/>
              <a:t>n_init</a:t>
            </a:r>
            <a:r>
              <a:rPr lang="en-US" dirty="0"/>
              <a:t> = 10, it is considered the best option from 10 tries so we can assume that it is the ideal location considering the distance to rival joints</a:t>
            </a:r>
          </a:p>
          <a:p>
            <a:r>
              <a:rPr lang="en-US" dirty="0"/>
              <a:t>Final decision and other factor not yet considered in this project will be decided by </a:t>
            </a:r>
            <a:r>
              <a:rPr lang="en-US"/>
              <a:t>the stakeholder</a:t>
            </a:r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5643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E6F6-1A07-4BBB-8B80-CADFAD27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Obtain the Data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E4571-F69C-44DE-A129-3FB36F0B2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obtain the list of borough and neighborhood we extract them from </a:t>
            </a:r>
            <a:r>
              <a:rPr lang="id-ID" dirty="0">
                <a:hlinkClick r:id="rId2"/>
              </a:rPr>
              <a:t>https://en.wikipedia.org/wiki/List_of_postal_codes_of_Canada:_M</a:t>
            </a:r>
            <a:endParaRPr lang="en-US" dirty="0"/>
          </a:p>
          <a:p>
            <a:r>
              <a:rPr lang="en-US" dirty="0"/>
              <a:t>To obtain the longitude and latitude of each borough we extract them from </a:t>
            </a:r>
            <a:r>
              <a:rPr lang="id-ID" dirty="0">
                <a:hlinkClick r:id="rId3"/>
              </a:rPr>
              <a:t>http://cocl.us/Geospatial_data</a:t>
            </a:r>
            <a:endParaRPr lang="en-US" dirty="0"/>
          </a:p>
          <a:p>
            <a:r>
              <a:rPr lang="en-US" dirty="0"/>
              <a:t>To obtain the longitude and latitude of rival joints we get them via Foursquare API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1845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4757-A451-4B21-97AE-6CD13FD0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process the data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1D9BF-B3B3-4B37-BFD9-28772EB4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K-means clustering with K = 3</a:t>
            </a:r>
          </a:p>
          <a:p>
            <a:r>
              <a:rPr lang="en-US" dirty="0"/>
              <a:t>K-means clustering is originally used to cluster areas and label them with the amount of label equals to K</a:t>
            </a:r>
          </a:p>
          <a:p>
            <a:r>
              <a:rPr lang="en-US" dirty="0"/>
              <a:t>We don’t need the label cluster, but instead we use the centroids to determine where to build the joints</a:t>
            </a:r>
          </a:p>
          <a:p>
            <a:r>
              <a:rPr lang="en-US" dirty="0"/>
              <a:t>The centroids should be strategically placed in a place not too far away and not too close to the rival joints, satisfying the requirements set by the CEO</a:t>
            </a:r>
          </a:p>
          <a:p>
            <a:r>
              <a:rPr lang="en-US" dirty="0"/>
              <a:t>We use </a:t>
            </a:r>
            <a:r>
              <a:rPr lang="en-US" dirty="0" err="1"/>
              <a:t>n_init</a:t>
            </a:r>
            <a:r>
              <a:rPr lang="en-US" dirty="0"/>
              <a:t> = 10 in order to do the K-Means 10 times and find the best result from the 10 trial</a:t>
            </a:r>
          </a:p>
        </p:txBody>
      </p:sp>
    </p:spTree>
    <p:extLst>
      <p:ext uri="{BB962C8B-B14F-4D97-AF65-F5344CB8AC3E}">
        <p14:creationId xmlns:p14="http://schemas.microsoft.com/office/powerpoint/2010/main" val="161087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0D376-679C-4474-A956-AC3BA4EE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400" b="1" cap="all">
                <a:solidFill>
                  <a:srgbClr val="FFFFFF"/>
                </a:solidFill>
              </a:rPr>
              <a:t>Established Burger Joints in Toronto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71A4AF-4822-4009-8342-A7DB1FA7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0" r="17287" b="-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8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E805B-D6AA-44C1-9BD8-7152607B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34CAB-ED39-40E7-B7BC-5E7CB5462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060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0D376-679C-4474-A956-AC3BA4EE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400" b="1" cap="all">
                <a:solidFill>
                  <a:srgbClr val="FFFFFF"/>
                </a:solidFill>
              </a:rPr>
              <a:t>North york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71A4AF-4822-4009-8342-A7DB1FA7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r="19606" b="-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0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58AE-66EF-450A-BE44-2C3D432A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 York Area Coordinates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6D2BCC-F45C-4DAA-9E74-5D094BA2C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506413"/>
              </p:ext>
            </p:extLst>
          </p:nvPr>
        </p:nvGraphicFramePr>
        <p:xfrm>
          <a:off x="1143000" y="2310937"/>
          <a:ext cx="9872664" cy="332509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468166">
                  <a:extLst>
                    <a:ext uri="{9D8B030D-6E8A-4147-A177-3AD203B41FA5}">
                      <a16:colId xmlns:a16="http://schemas.microsoft.com/office/drawing/2014/main" val="1115971046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2504815977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50624314"/>
                    </a:ext>
                  </a:extLst>
                </a:gridCol>
                <a:gridCol w="2468166">
                  <a:extLst>
                    <a:ext uri="{9D8B030D-6E8A-4147-A177-3AD203B41FA5}">
                      <a16:colId xmlns:a16="http://schemas.microsoft.com/office/drawing/2014/main" val="1920388137"/>
                    </a:ext>
                  </a:extLst>
                </a:gridCol>
              </a:tblGrid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No.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Latitude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 err="1"/>
                        <a:t>Longitude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/>
                        <a:t>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335235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43.752712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-79.340172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/>
                        <a:t>Area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050643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43.751081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-79.484132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710508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endParaRPr lang="id-ID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/>
                        <a:t>43.764950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-79.405064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dirty="0"/>
                        <a:t>Area 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568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88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0D376-679C-4474-A956-AC3BA4EE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800" b="1" cap="all">
                <a:solidFill>
                  <a:srgbClr val="FFFFFF"/>
                </a:solidFill>
              </a:rPr>
              <a:t>Downtown toronto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71A4AF-4822-4009-8342-A7DB1FA7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5" r="7572" b="-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2802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572</Words>
  <Application>Microsoft Office PowerPoint</Application>
  <PresentationFormat>Widescreen</PresentationFormat>
  <Paragraphs>167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Corbel</vt:lpstr>
      <vt:lpstr>Basis</vt:lpstr>
      <vt:lpstr>Finding a suitable area for burger queen joints</vt:lpstr>
      <vt:lpstr>Introduction</vt:lpstr>
      <vt:lpstr>How We Obtain the Data</vt:lpstr>
      <vt:lpstr>How we process the data</vt:lpstr>
      <vt:lpstr>Established Burger Joints in Toronto</vt:lpstr>
      <vt:lpstr>Results</vt:lpstr>
      <vt:lpstr>North york</vt:lpstr>
      <vt:lpstr>North York Area Coordinates</vt:lpstr>
      <vt:lpstr>Downtown toronto</vt:lpstr>
      <vt:lpstr>Downtown Toronto Area Coordinates</vt:lpstr>
      <vt:lpstr>etobicoke</vt:lpstr>
      <vt:lpstr>Etobicoke Area Coordinates</vt:lpstr>
      <vt:lpstr>scarborough</vt:lpstr>
      <vt:lpstr>Scarborough Area Coordinates</vt:lpstr>
      <vt:lpstr>East york</vt:lpstr>
      <vt:lpstr>East York Area Coordinates</vt:lpstr>
      <vt:lpstr>york</vt:lpstr>
      <vt:lpstr>York Area Coordinates</vt:lpstr>
      <vt:lpstr>West toronto</vt:lpstr>
      <vt:lpstr>West Toronto Coordinates</vt:lpstr>
      <vt:lpstr>mississauga</vt:lpstr>
      <vt:lpstr>Mississauga Coordinates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a suitable area for burger queen joints</dc:title>
  <dc:creator>Garry Putranto Arimurti</dc:creator>
  <cp:lastModifiedBy>Garry Putranto Arimurti</cp:lastModifiedBy>
  <cp:revision>3</cp:revision>
  <dcterms:created xsi:type="dcterms:W3CDTF">2020-07-29T05:27:23Z</dcterms:created>
  <dcterms:modified xsi:type="dcterms:W3CDTF">2020-07-29T05:43:24Z</dcterms:modified>
</cp:coreProperties>
</file>